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66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80" r:id="rId12"/>
    <p:sldId id="279" r:id="rId13"/>
    <p:sldId id="277" r:id="rId14"/>
    <p:sldId id="278" r:id="rId15"/>
    <p:sldId id="281" r:id="rId16"/>
    <p:sldId id="282" r:id="rId17"/>
    <p:sldId id="284" r:id="rId18"/>
    <p:sldId id="283" r:id="rId19"/>
    <p:sldId id="285" r:id="rId20"/>
    <p:sldId id="287" r:id="rId21"/>
    <p:sldId id="286" r:id="rId22"/>
    <p:sldId id="288" r:id="rId23"/>
    <p:sldId id="290" r:id="rId24"/>
    <p:sldId id="289" r:id="rId25"/>
    <p:sldId id="291" r:id="rId26"/>
    <p:sldId id="292" r:id="rId27"/>
    <p:sldId id="293" r:id="rId28"/>
    <p:sldId id="297" r:id="rId29"/>
    <p:sldId id="267" r:id="rId30"/>
    <p:sldId id="294" r:id="rId31"/>
    <p:sldId id="295" r:id="rId32"/>
    <p:sldId id="296" r:id="rId33"/>
    <p:sldId id="300" r:id="rId34"/>
    <p:sldId id="298" r:id="rId35"/>
    <p:sldId id="299" r:id="rId36"/>
    <p:sldId id="301" r:id="rId37"/>
    <p:sldId id="268" r:id="rId38"/>
    <p:sldId id="302" r:id="rId39"/>
    <p:sldId id="303" r:id="rId40"/>
    <p:sldId id="304" r:id="rId41"/>
    <p:sldId id="305" r:id="rId42"/>
    <p:sldId id="306" r:id="rId43"/>
    <p:sldId id="307" r:id="rId44"/>
    <p:sldId id="260" r:id="rId45"/>
    <p:sldId id="26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C94"/>
    <a:srgbClr val="2422B7"/>
    <a:srgbClr val="595959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26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78D8E-DDFA-4F7F-9B19-EEC3FD8BF6D6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F53D9-ECDC-4D1A-A20F-F0D3E451F7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413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D6526-E754-4605-9316-750DB703BE91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EF9E1-B601-456F-A495-133B626E2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091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F9E1-B601-456F-A495-133B626E2E9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9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8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63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04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473952"/>
            <a:ext cx="12192000" cy="384048"/>
          </a:xfrm>
          <a:prstGeom prst="rect">
            <a:avLst/>
          </a:prstGeom>
          <a:solidFill>
            <a:srgbClr val="242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45055" y="643396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D5ED6D-E398-4A9B-AA97-2B7737EF1A52}" type="slidenum">
              <a:rPr lang="en-US" altLang="ko-KR" sz="2400" smtClean="0">
                <a:solidFill>
                  <a:schemeClr val="bg1"/>
                </a:solidFill>
              </a:rPr>
              <a:t>‹#›</a:t>
            </a:fld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9" name="Picture 2" descr="Quantum Ant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2" t="38939" r="60262" b="29845"/>
          <a:stretch/>
        </p:blipFill>
        <p:spPr bwMode="auto">
          <a:xfrm>
            <a:off x="504239" y="6473952"/>
            <a:ext cx="387791" cy="375920"/>
          </a:xfrm>
          <a:prstGeom prst="rect">
            <a:avLst/>
          </a:prstGeom>
          <a:solidFill>
            <a:srgbClr val="2422B7"/>
          </a:solidFill>
        </p:spPr>
      </p:pic>
      <p:pic>
        <p:nvPicPr>
          <p:cNvPr id="10" name="Picture 2" descr="Quantum Ant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5" t="41295" r="29077" b="34060"/>
          <a:stretch/>
        </p:blipFill>
        <p:spPr bwMode="auto">
          <a:xfrm>
            <a:off x="892030" y="6473952"/>
            <a:ext cx="1223833" cy="384048"/>
          </a:xfrm>
          <a:prstGeom prst="rect">
            <a:avLst/>
          </a:prstGeom>
          <a:solidFill>
            <a:srgbClr val="2422B7"/>
          </a:solidFill>
        </p:spPr>
      </p:pic>
    </p:spTree>
    <p:extLst>
      <p:ext uri="{BB962C8B-B14F-4D97-AF65-F5344CB8AC3E}">
        <p14:creationId xmlns:p14="http://schemas.microsoft.com/office/powerpoint/2010/main" val="28086156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0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3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1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8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39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2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3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C8024-B1D6-4522-A5F5-7F0E4E8E579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AC59E-D0DD-4BA5-B683-5083A6E63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7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3556" y="1122363"/>
            <a:ext cx="9144000" cy="2387600"/>
          </a:xfrm>
        </p:spPr>
        <p:txBody>
          <a:bodyPr/>
          <a:lstStyle/>
          <a:p>
            <a:r>
              <a:rPr lang="ko-KR" altLang="en-US" smtClean="0"/>
              <a:t>암호 동아리 최종 발표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3556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200" smtClean="0">
                <a:solidFill>
                  <a:schemeClr val="bg1">
                    <a:lumMod val="50000"/>
                  </a:schemeClr>
                </a:solidFill>
              </a:rPr>
              <a:t>Quantum Ant</a:t>
            </a:r>
            <a:endParaRPr lang="ko-KR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1605" y="0"/>
            <a:ext cx="1240033" cy="4440115"/>
          </a:xfrm>
          <a:prstGeom prst="rect">
            <a:avLst/>
          </a:prstGeom>
          <a:solidFill>
            <a:srgbClr val="1F1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918061" y="5991547"/>
            <a:ext cx="2213126" cy="817073"/>
            <a:chOff x="9918061" y="5991547"/>
            <a:chExt cx="2213126" cy="817073"/>
          </a:xfrm>
        </p:grpSpPr>
        <p:sp>
          <p:nvSpPr>
            <p:cNvPr id="29" name="TextBox 28"/>
            <p:cNvSpPr txBox="1"/>
            <p:nvPr/>
          </p:nvSpPr>
          <p:spPr>
            <a:xfrm>
              <a:off x="9918061" y="6439288"/>
              <a:ext cx="221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Quantum Ant</a:t>
              </a:r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8" name="Picture 4" descr="Quantum An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1" t="40419" r="60231" b="30519"/>
            <a:stretch/>
          </p:blipFill>
          <p:spPr bwMode="auto">
            <a:xfrm>
              <a:off x="10773692" y="5991547"/>
              <a:ext cx="501864" cy="447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4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혜화역 양자 관련 설문 조사 실시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86373" y="1959428"/>
            <a:ext cx="11219255" cy="3742727"/>
            <a:chOff x="742186" y="1959428"/>
            <a:chExt cx="11219255" cy="37427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86" y="1959428"/>
              <a:ext cx="3742727" cy="374272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714" y="1959428"/>
              <a:ext cx="3742727" cy="374272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913" y="1959428"/>
              <a:ext cx="3742727" cy="374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127362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국가 암호 공모전 참가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blogthumb-phinf.pstatic.net/MjAxOTA2MTFfMjcg/MDAxNTYwMjQyNjcxMjUz.pA9HkMImkNXLp-sHux0Ngo0IZltTYqYZ2wnsZoLYJIsg.FBtqP9UcS7Ip0_7nCIkHgnZmFfwjZlhj7fEONZgDpFog.JPEG.kisa118/2019_%EA%B5%AD%EA%B0%80%EC%95%94%ED%98%B8%EA%B3%B5%EB%AA%A8%EC%A0%84_%ED%8F%AC%EC%8A%A4%ED%84%B0.JPG?type=w8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1"/>
          <a:stretch/>
        </p:blipFill>
        <p:spPr bwMode="auto">
          <a:xfrm>
            <a:off x="2701245" y="2062820"/>
            <a:ext cx="6789510" cy="32331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610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국가 암호 공모전 참가 </a:t>
            </a:r>
            <a:r>
              <a:rPr lang="en-US" altLang="ko-KR" sz="2400" smtClean="0"/>
              <a:t>– </a:t>
            </a:r>
            <a:r>
              <a:rPr lang="ko-KR" altLang="en-US" sz="2400" smtClean="0"/>
              <a:t>논문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623" t="17689" r="16952" b="5467"/>
          <a:stretch/>
        </p:blipFill>
        <p:spPr>
          <a:xfrm>
            <a:off x="4234670" y="1916610"/>
            <a:ext cx="3722660" cy="39181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 flipH="1">
            <a:off x="2585720" y="5977765"/>
            <a:ext cx="702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NIST </a:t>
            </a:r>
            <a:r>
              <a:rPr lang="ko-KR" altLang="en-US"/>
              <a:t>양자내성암호 공모전 </a:t>
            </a:r>
            <a:r>
              <a:rPr lang="en-US" altLang="ko-KR"/>
              <a:t>Round 2 </a:t>
            </a:r>
            <a:r>
              <a:rPr lang="ko-KR" altLang="en-US" smtClean="0"/>
              <a:t>코드기반암호 </a:t>
            </a:r>
            <a:r>
              <a:rPr lang="ko-KR" altLang="en-US"/>
              <a:t>성능 비교 분석</a:t>
            </a:r>
          </a:p>
        </p:txBody>
      </p:sp>
    </p:spTree>
    <p:extLst>
      <p:ext uri="{BB962C8B-B14F-4D97-AF65-F5344CB8AC3E}">
        <p14:creationId xmlns:p14="http://schemas.microsoft.com/office/powerpoint/2010/main" val="24832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127362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국가 암호 공모전 </a:t>
            </a:r>
            <a:r>
              <a:rPr lang="en-US" altLang="ko-KR" sz="2400" smtClean="0"/>
              <a:t>UCC </a:t>
            </a:r>
            <a:r>
              <a:rPr lang="ko-KR" altLang="en-US" sz="2400" smtClean="0"/>
              <a:t>참가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000" smtClean="0"/>
              <a:t>이정현</a:t>
            </a:r>
            <a:r>
              <a:rPr lang="en-US" altLang="ko-KR" sz="2000" smtClean="0"/>
              <a:t>, </a:t>
            </a:r>
            <a:r>
              <a:rPr lang="ko-KR" altLang="en-US" sz="2000" smtClean="0"/>
              <a:t>양유진</a:t>
            </a:r>
            <a:r>
              <a:rPr lang="en-US" altLang="ko-KR" sz="2000" smtClean="0"/>
              <a:t>, </a:t>
            </a:r>
            <a:r>
              <a:rPr lang="ko-KR" altLang="en-US" sz="2000" smtClean="0"/>
              <a:t>최승주 팀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41851" y="2631893"/>
            <a:ext cx="11308299" cy="1933579"/>
            <a:chOff x="263216" y="2631893"/>
            <a:chExt cx="12159344" cy="20790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2" t="8605" r="22875" b="59407"/>
            <a:stretch/>
          </p:blipFill>
          <p:spPr>
            <a:xfrm>
              <a:off x="263216" y="2631894"/>
              <a:ext cx="4131603" cy="20598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6" t="43686" r="22772" b="23801"/>
            <a:stretch/>
          </p:blipFill>
          <p:spPr>
            <a:xfrm>
              <a:off x="4530417" y="2643802"/>
              <a:ext cx="4060372" cy="20479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387" y="2631893"/>
              <a:ext cx="3696173" cy="20790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714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워크샵 참여 </a:t>
            </a:r>
            <a:r>
              <a:rPr lang="en-US" altLang="ko-KR" sz="2400" smtClean="0"/>
              <a:t>- NetSec-KR 2019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60" y="1715687"/>
            <a:ext cx="6109281" cy="45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워크샵 참여 </a:t>
            </a:r>
            <a:r>
              <a:rPr lang="en-US" altLang="ko-KR" sz="2400" smtClean="0"/>
              <a:t>- Quantum Security and its related Technologies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48" y="1782500"/>
            <a:ext cx="5994105" cy="4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학술 대회 논문 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42187" y="1805940"/>
            <a:ext cx="11033753" cy="4485786"/>
            <a:chOff x="525201" y="1805940"/>
            <a:chExt cx="14681364" cy="448578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201" y="1805940"/>
              <a:ext cx="3892523" cy="448578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1279"/>
            <a:stretch/>
          </p:blipFill>
          <p:spPr>
            <a:xfrm>
              <a:off x="4541857" y="1805940"/>
              <a:ext cx="3184785" cy="448578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14923" t="22889" r="13486" b="6888"/>
            <a:stretch/>
          </p:blipFill>
          <p:spPr>
            <a:xfrm>
              <a:off x="11159693" y="1805940"/>
              <a:ext cx="4046872" cy="448578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l="24668" t="25301" r="29763" b="6505"/>
            <a:stretch/>
          </p:blipFill>
          <p:spPr>
            <a:xfrm>
              <a:off x="7850775" y="1805940"/>
              <a:ext cx="3198294" cy="448578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622" y="1805939"/>
            <a:ext cx="2954318" cy="44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학술 대회 발표 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938016" y="1828802"/>
            <a:ext cx="8315968" cy="4422927"/>
            <a:chOff x="906311" y="1746740"/>
            <a:chExt cx="7479736" cy="39781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878" y="1746740"/>
              <a:ext cx="3978169" cy="397816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906311" y="1746740"/>
              <a:ext cx="3466398" cy="3978169"/>
              <a:chOff x="742187" y="1746739"/>
              <a:chExt cx="5955323" cy="68345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187" y="1746739"/>
                <a:ext cx="5955323" cy="334986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187" y="5134707"/>
                <a:ext cx="5955323" cy="34465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28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고려대학교 양자 세미나 발표</a:t>
            </a:r>
            <a:r>
              <a:rPr lang="en-US" altLang="ko-KR" sz="2400"/>
              <a:t> </a:t>
            </a:r>
            <a:r>
              <a:rPr lang="en-US" altLang="ko-KR" sz="2400" smtClean="0"/>
              <a:t>- Goppa Code &amp; ISD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42187" y="1833193"/>
            <a:ext cx="10588884" cy="4478216"/>
            <a:chOff x="742187" y="1833193"/>
            <a:chExt cx="10588884" cy="44782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594" b="7337"/>
            <a:stretch/>
          </p:blipFill>
          <p:spPr>
            <a:xfrm>
              <a:off x="6923164" y="1833193"/>
              <a:ext cx="4407907" cy="447821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21750" t="17444" r="21420" b="20530"/>
            <a:stretch/>
          </p:blipFill>
          <p:spPr>
            <a:xfrm>
              <a:off x="742187" y="1833194"/>
              <a:ext cx="6084277" cy="4478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07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교육 자료 제작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25201" y="2148398"/>
            <a:ext cx="11141598" cy="3665708"/>
            <a:chOff x="525201" y="1759678"/>
            <a:chExt cx="13969002" cy="45959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2223" t="22242" r="2824"/>
            <a:stretch/>
          </p:blipFill>
          <p:spPr>
            <a:xfrm>
              <a:off x="525201" y="1759678"/>
              <a:ext cx="6947095" cy="459595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11415" t="20881" r="4964"/>
            <a:stretch/>
          </p:blipFill>
          <p:spPr>
            <a:xfrm>
              <a:off x="7774228" y="1760088"/>
              <a:ext cx="6719975" cy="459554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391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8954" y="941389"/>
            <a:ext cx="7414846" cy="4637775"/>
          </a:xfrm>
        </p:spPr>
        <p:txBody>
          <a:bodyPr anchor="t"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동아리 활동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활동 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예산 집행 보</a:t>
            </a:r>
            <a:r>
              <a:rPr lang="ko-KR" altLang="en-US" dirty="0"/>
              <a:t>고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1" y="365125"/>
            <a:ext cx="2989385" cy="5811838"/>
          </a:xfrm>
          <a:prstGeom prst="rect">
            <a:avLst/>
          </a:prstGeom>
          <a:solidFill>
            <a:srgbClr val="1F1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6283" y="941390"/>
            <a:ext cx="2416815" cy="813358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1615" y="1643410"/>
            <a:ext cx="2260156" cy="12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938954" y="854301"/>
            <a:ext cx="6696389" cy="735012"/>
          </a:xfrm>
          <a:prstGeom prst="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38953" y="1834015"/>
            <a:ext cx="6696389" cy="735012"/>
          </a:xfrm>
          <a:prstGeom prst="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38952" y="2813729"/>
            <a:ext cx="6696389" cy="735012"/>
          </a:xfrm>
          <a:prstGeom prst="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블로그 포스팅 </a:t>
            </a:r>
            <a:r>
              <a:rPr lang="en-US" altLang="ko-KR" sz="2400" smtClean="0"/>
              <a:t>– Medium/Quantum Ant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38"/>
          <a:stretch/>
        </p:blipFill>
        <p:spPr>
          <a:xfrm>
            <a:off x="2794254" y="1844040"/>
            <a:ext cx="6603493" cy="450849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6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블로그 포스팅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887" t="5694" r="1122" b="36224"/>
          <a:stretch/>
        </p:blipFill>
        <p:spPr>
          <a:xfrm>
            <a:off x="1097280" y="1894970"/>
            <a:ext cx="9997440" cy="42829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2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동아리 세미나 및 스터디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1" y="1840276"/>
            <a:ext cx="5440680" cy="408051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21" y="1852692"/>
            <a:ext cx="5457778" cy="4099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9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동아리 세미나 및 스터디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Owner\Desktop\KakaoTalk_20191004_2106016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26" y="1852692"/>
            <a:ext cx="5465357" cy="40990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1" y="1840276"/>
            <a:ext cx="5440680" cy="408051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동아리 세미나 및 스터디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0" y="1994514"/>
            <a:ext cx="5387537" cy="40462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262" y="1994514"/>
            <a:ext cx="5387537" cy="40462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34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동아리 세미나 및 스터디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08896" y="1842296"/>
            <a:ext cx="10774209" cy="4043840"/>
            <a:chOff x="403281" y="1842295"/>
            <a:chExt cx="11611938" cy="4358261"/>
          </a:xfrm>
        </p:grpSpPr>
        <p:pic>
          <p:nvPicPr>
            <p:cNvPr id="2050" name="Picture 2" descr="https://miro.medium.com/max/3600/1*Gk_bHea6ZE1OUGiSUhCaRQ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1" y="1842295"/>
              <a:ext cx="5811013" cy="435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miro.medium.com/max/3594/1*q1441zV76aE7gySoNVJLnw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294" y="1842296"/>
              <a:ext cx="5800925" cy="435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882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동아리 세미나 및 스터디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61723" y="2136999"/>
            <a:ext cx="11068555" cy="3166521"/>
            <a:chOff x="-1166439" y="1816959"/>
            <a:chExt cx="14764341" cy="4223821"/>
          </a:xfrm>
        </p:grpSpPr>
        <p:pic>
          <p:nvPicPr>
            <p:cNvPr id="3074" name="Picture 2" descr="https://miro.medium.com/max/1200/1*y2g2esaWimLEcqdveX8tEQ.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66439" y="1816959"/>
              <a:ext cx="5631759" cy="4223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2019년 8월 4일(월) 노량진 스터디룸에서 4주차 스터디를 진행하고 있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320" y="1816960"/>
              <a:ext cx="9132582" cy="4223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77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블로그 포스팅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42187" y="2166394"/>
            <a:ext cx="10927196" cy="3157959"/>
            <a:chOff x="742187" y="1981199"/>
            <a:chExt cx="12937967" cy="37390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778" t="13968" r="20529" b="824"/>
            <a:stretch/>
          </p:blipFill>
          <p:spPr>
            <a:xfrm>
              <a:off x="8909190" y="1981200"/>
              <a:ext cx="4770964" cy="3733798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473" t="14041" r="35923" b="735"/>
            <a:stretch/>
          </p:blipFill>
          <p:spPr>
            <a:xfrm>
              <a:off x="742187" y="1981200"/>
              <a:ext cx="3860842" cy="373907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t="21434" r="35551"/>
            <a:stretch/>
          </p:blipFill>
          <p:spPr>
            <a:xfrm>
              <a:off x="4636788" y="1981199"/>
              <a:ext cx="4237677" cy="3733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회식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25201" y="2060634"/>
            <a:ext cx="11141598" cy="3310316"/>
            <a:chOff x="-1549528" y="1839516"/>
            <a:chExt cx="14558829" cy="4325621"/>
          </a:xfrm>
        </p:grpSpPr>
        <p:grpSp>
          <p:nvGrpSpPr>
            <p:cNvPr id="4" name="그룹 3"/>
            <p:cNvGrpSpPr/>
            <p:nvPr/>
          </p:nvGrpSpPr>
          <p:grpSpPr>
            <a:xfrm>
              <a:off x="-1549528" y="1839516"/>
              <a:ext cx="8991856" cy="4325621"/>
              <a:chOff x="2724617" y="1839516"/>
              <a:chExt cx="7660138" cy="368498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6" name="Picture 2" descr="C:\Users\Owner\Desktop\발표_10_5\회식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4617" y="1839516"/>
                <a:ext cx="4913312" cy="3684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그룹 1"/>
              <p:cNvGrpSpPr/>
              <p:nvPr/>
            </p:nvGrpSpPr>
            <p:grpSpPr>
              <a:xfrm>
                <a:off x="7766125" y="1839517"/>
                <a:ext cx="2618630" cy="3684984"/>
                <a:chOff x="5614595" y="1839516"/>
                <a:chExt cx="2779805" cy="3911793"/>
              </a:xfrm>
            </p:grpSpPr>
            <p:pic>
              <p:nvPicPr>
                <p:cNvPr id="1027" name="Picture 3" descr="C:\Users\Owner\Desktop\회식 사진2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1955"/>
                <a:stretch/>
              </p:blipFill>
              <p:spPr bwMode="auto">
                <a:xfrm>
                  <a:off x="5614595" y="3834408"/>
                  <a:ext cx="2779805" cy="1916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3" descr="C:\Users\Owner\Desktop\회식 사진2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000"/>
                <a:stretch/>
              </p:blipFill>
              <p:spPr bwMode="auto">
                <a:xfrm>
                  <a:off x="5614595" y="1839516"/>
                  <a:ext cx="2779805" cy="19948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" name="Picture 2" descr="C:\Users\Owner\Desktop\회식 사진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501" y="1839516"/>
              <a:ext cx="5384800" cy="43256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24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ko-KR" altLang="en-US" smtClean="0"/>
              <a:t>활동 결과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ko-KR" altLang="en-US" smtClean="0"/>
              <a:t>동아리 활동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25201" y="1822017"/>
            <a:ext cx="11141598" cy="2226055"/>
            <a:chOff x="525201" y="1822017"/>
            <a:chExt cx="11936964" cy="238496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l="5436" t="57437" r="11617" b="6165"/>
            <a:stretch/>
          </p:blipFill>
          <p:spPr>
            <a:xfrm>
              <a:off x="525201" y="1822017"/>
              <a:ext cx="5919000" cy="238496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l="5539" t="28977" r="11494" b="34791"/>
            <a:stretch/>
          </p:blipFill>
          <p:spPr>
            <a:xfrm>
              <a:off x="6514469" y="1822017"/>
              <a:ext cx="5947696" cy="2384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0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계</a:t>
            </a:r>
            <a:r>
              <a:rPr lang="ko-KR" altLang="en-US" sz="2400" dirty="0"/>
              <a:t>획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동아리 홍보 및 </a:t>
            </a:r>
            <a:r>
              <a:rPr lang="ko-KR" altLang="en-US" sz="2400" dirty="0" err="1" smtClean="0"/>
              <a:t>팀별</a:t>
            </a:r>
            <a:r>
              <a:rPr lang="ko-KR" altLang="en-US" sz="2400" dirty="0" smtClean="0"/>
              <a:t> 세부주제 선정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양자 컴퓨터 개념 및 양자 내성 알고리즘 동향 발표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기존 </a:t>
            </a:r>
            <a:r>
              <a:rPr lang="ko-KR" altLang="en-US" sz="2400" dirty="0" err="1" smtClean="0"/>
              <a:t>대칭키</a:t>
            </a:r>
            <a:r>
              <a:rPr lang="ko-KR" altLang="en-US" sz="2400" dirty="0" smtClean="0"/>
              <a:t> 암호 알고리즘의 양자 알고리즘에 대한 내성 및 취약점 분석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양자 내성 알고리즘 분석 및 양자 프로그래밍 실습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연구 진행 발표 및 양자 암호 초청 세미나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최종 연구 종합 및 교육 영상 제작</a:t>
            </a:r>
            <a:endParaRPr lang="en-US" altLang="ko-KR" sz="24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67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501468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계획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동아리 홍보 및 </a:t>
            </a:r>
            <a:r>
              <a:rPr lang="ko-KR" altLang="en-US" sz="2400" dirty="0" err="1" smtClean="0"/>
              <a:t>팀별</a:t>
            </a:r>
            <a:r>
              <a:rPr lang="ko-KR" altLang="en-US" sz="2400" dirty="0" smtClean="0"/>
              <a:t> 세부주제 선정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양자 컴퓨터 개념 및 양자 내성 알고리즘 동향 발표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기존 </a:t>
            </a:r>
            <a:r>
              <a:rPr lang="ko-KR" altLang="en-US" sz="2400" dirty="0" err="1" smtClean="0">
                <a:solidFill>
                  <a:schemeClr val="bg1">
                    <a:lumMod val="65000"/>
                  </a:schemeClr>
                </a:solidFill>
              </a:rPr>
              <a:t>대칭키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 암호 알고리즘의 양자 알고리즘에 대한 내성 및 취약점 분석</a:t>
            </a:r>
            <a:endParaRPr lang="en-US" altLang="ko-KR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양자 내성 알고리즘 분석 및 양자 프로그래밍 실습</a:t>
            </a:r>
            <a:endParaRPr lang="en-US" altLang="ko-KR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연구 진행 발표 및 양자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워크샵</a:t>
            </a:r>
            <a:r>
              <a:rPr lang="ko-KR" altLang="en-US" sz="2400" dirty="0" smtClean="0">
                <a:solidFill>
                  <a:srgbClr val="C00000"/>
                </a:solidFill>
              </a:rPr>
              <a:t> 참석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최종 연구 종합 및 교육 영상 제작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부호 기반 양자 내성 암호 알고리즘 분석 및 성능 평가</a:t>
            </a:r>
            <a:endParaRPr lang="en-US" altLang="ko-KR" sz="2400" dirty="0" smtClean="0">
              <a:solidFill>
                <a:srgbClr val="C00000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222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결과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양자 컴퓨터 개념 및 양자 내성 알고리즘 동향 발표 논문 제출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부호 </a:t>
            </a:r>
            <a:r>
              <a:rPr lang="ko-KR" altLang="en-US" sz="2400" dirty="0">
                <a:sym typeface="Wingdings" panose="05000000000000000000" pitchFamily="2" charset="2"/>
              </a:rPr>
              <a:t>기반 양자 내성 암호 알고리즘 분석 및 성능 </a:t>
            </a:r>
            <a:r>
              <a:rPr lang="ko-KR" altLang="en-US" sz="2400" dirty="0" smtClean="0">
                <a:sym typeface="Wingdings" panose="05000000000000000000" pitchFamily="2" charset="2"/>
              </a:rPr>
              <a:t>평가 논문 제출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연구 진행 발표 및 양자 암호 </a:t>
            </a:r>
            <a:r>
              <a:rPr lang="ko-KR" altLang="en-US" sz="2400" dirty="0" err="1" smtClean="0"/>
              <a:t>워크샵</a:t>
            </a:r>
            <a:r>
              <a:rPr lang="ko-KR" altLang="en-US" sz="2400" dirty="0" smtClean="0"/>
              <a:t> 참여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최종 연구 종합 및 교육 영상 제작 완료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계속 업데이트 중</a:t>
            </a:r>
            <a:r>
              <a:rPr lang="en-US" altLang="ko-KR" sz="18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국가 암호 공모전 및 학술 대회 참가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양자 내성 암호에 대한 학습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양자 내성 암호 홍보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>
              <a:solidFill>
                <a:srgbClr val="C00000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184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5201" y="1154584"/>
            <a:ext cx="918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/>
              <a:t>시민들에게 양자 컴퓨터 및 양자 내성 암호 홍보</a:t>
            </a:r>
            <a:endParaRPr lang="en-US" altLang="ko-KR" sz="240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95582" y="2115631"/>
            <a:ext cx="10435092" cy="3489175"/>
            <a:chOff x="51572" y="2502907"/>
            <a:chExt cx="10435092" cy="34891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" y="4607136"/>
              <a:ext cx="1384946" cy="138494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2" y="3104277"/>
              <a:ext cx="1400618" cy="140061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787" y="4272507"/>
              <a:ext cx="2292766" cy="171957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7410924" y="2502907"/>
              <a:ext cx="3075740" cy="1143434"/>
              <a:chOff x="7410924" y="2003787"/>
              <a:chExt cx="3725385" cy="138494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4328" y="2003787"/>
                <a:ext cx="1841981" cy="1381486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0924" y="2003787"/>
                <a:ext cx="1844033" cy="1384945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337" y="2506820"/>
              <a:ext cx="2288216" cy="171616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777" y="2506819"/>
              <a:ext cx="3464225" cy="348526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852" y="3685739"/>
              <a:ext cx="2306343" cy="2306343"/>
            </a:xfrm>
            <a:prstGeom prst="rect">
              <a:avLst/>
            </a:prstGeom>
          </p:spPr>
        </p:pic>
      </p:grpSp>
      <p:sp>
        <p:nvSpPr>
          <p:cNvPr id="1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00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5201" y="1158653"/>
            <a:ext cx="918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/>
              <a:t>동아리 인원의 증가</a:t>
            </a:r>
            <a:endParaRPr lang="en-US" altLang="ko-KR" sz="2400" smtClean="0"/>
          </a:p>
        </p:txBody>
      </p:sp>
      <p:sp>
        <p:nvSpPr>
          <p:cNvPr id="20" name="대각선 방향의 모서리가 잘린 사각형 19"/>
          <p:cNvSpPr/>
          <p:nvPr/>
        </p:nvSpPr>
        <p:spPr>
          <a:xfrm>
            <a:off x="1915106" y="4329768"/>
            <a:ext cx="8361787" cy="1746941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2" name="그룹 1"/>
          <p:cNvGrpSpPr/>
          <p:nvPr/>
        </p:nvGrpSpPr>
        <p:grpSpPr>
          <a:xfrm>
            <a:off x="1915106" y="1997965"/>
            <a:ext cx="8361787" cy="1746941"/>
            <a:chOff x="1915106" y="2405815"/>
            <a:chExt cx="8361787" cy="1746941"/>
          </a:xfrm>
        </p:grpSpPr>
        <p:sp>
          <p:nvSpPr>
            <p:cNvPr id="21" name="대각선 방향의 모서리가 잘린 사각형 20"/>
            <p:cNvSpPr/>
            <p:nvPr/>
          </p:nvSpPr>
          <p:spPr>
            <a:xfrm>
              <a:off x="1915106" y="2405815"/>
              <a:ext cx="8361787" cy="1746941"/>
            </a:xfrm>
            <a:prstGeom prst="snip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61354" y="2582828"/>
              <a:ext cx="606929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mtClean="0"/>
                <a:t>최승주 권용빈 장경배 김경호 박재현 심민주</a:t>
              </a:r>
              <a:endParaRPr lang="en-US" altLang="ko-KR" sz="2400" smtClean="0"/>
            </a:p>
            <a:p>
              <a:pPr algn="ctr"/>
              <a:r>
                <a:rPr lang="ko-KR" altLang="en-US" sz="2400" smtClean="0"/>
                <a:t>양유진 유원상 윤재웅 이정현 임세진 최정은</a:t>
              </a:r>
              <a:r>
                <a:rPr lang="en-US" altLang="ko-KR" sz="2400" smtClean="0"/>
                <a:t/>
              </a:r>
              <a:br>
                <a:rPr lang="en-US" altLang="ko-KR" sz="2400" smtClean="0"/>
              </a:br>
              <a:r>
                <a:rPr lang="ko-KR" altLang="en-US" sz="2400"/>
                <a:t>엄시우 김은혜 정진우 안성민 이승재 선지민</a:t>
              </a:r>
              <a:endParaRPr lang="en-US" altLang="ko-KR" sz="2400"/>
            </a:p>
            <a:p>
              <a:pPr algn="ctr"/>
              <a:r>
                <a:rPr lang="ko-KR" altLang="en-US" sz="2400"/>
                <a:t>신서영 </a:t>
              </a:r>
              <a:r>
                <a:rPr lang="ko-KR" altLang="en-US" sz="2400" smtClean="0"/>
                <a:t>이기정</a:t>
              </a:r>
              <a:endParaRPr lang="ko-KR" altLang="en-US" sz="240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053622" y="4972405"/>
            <a:ext cx="4084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김현준 김현지 이윤경 황필규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01075" y="374472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/>
              <a:t>+</a:t>
            </a:r>
            <a:endParaRPr lang="ko-KR" altLang="en-US" b="1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23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25201" y="1208313"/>
            <a:ext cx="10828599" cy="492354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 smtClean="0"/>
              <a:t>추후 계획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정식 동아리 등록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동아리실 확보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격자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sym typeface="Wingdings" panose="05000000000000000000" pitchFamily="2" charset="2"/>
              </a:rPr>
              <a:t>기반 양자 내성 암호 분석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하반기 </a:t>
            </a:r>
            <a:r>
              <a:rPr lang="ko-KR" altLang="en-US" sz="2400" dirty="0" err="1" smtClean="0">
                <a:sym typeface="Wingdings" panose="05000000000000000000" pitchFamily="2" charset="2"/>
              </a:rPr>
              <a:t>스터디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교육 자료 제작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동아리 교내 및 교외 홍보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정기 세미나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ym typeface="Wingdings" panose="05000000000000000000" pitchFamily="2" charset="2"/>
              </a:rPr>
              <a:t>학술 대회 및 공모전 참여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회식</a:t>
            </a:r>
            <a:endParaRPr lang="en-US" altLang="ko-KR" sz="2400" dirty="0" smtClean="0">
              <a:solidFill>
                <a:srgbClr val="C00000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활동 결과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019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예산 집행 보고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1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예산 집행 보고 </a:t>
            </a:r>
            <a:r>
              <a:rPr lang="en-US" altLang="ko-KR" sz="3600" dirty="0" smtClean="0"/>
              <a:t>- 5</a:t>
            </a:r>
            <a:r>
              <a:rPr lang="ko-KR" altLang="en-US" sz="3600" dirty="0" smtClean="0"/>
              <a:t>월</a:t>
            </a:r>
            <a:endParaRPr lang="ko-KR" altLang="en-US" sz="36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52738"/>
              </p:ext>
            </p:extLst>
          </p:nvPr>
        </p:nvGraphicFramePr>
        <p:xfrm>
          <a:off x="635312" y="1327620"/>
          <a:ext cx="10500091" cy="2849769"/>
        </p:xfrm>
        <a:graphic>
          <a:graphicData uri="http://schemas.openxmlformats.org/drawingml/2006/table">
            <a:tbl>
              <a:tblPr/>
              <a:tblGrid>
                <a:gridCol w="1856169">
                  <a:extLst>
                    <a:ext uri="{9D8B030D-6E8A-4147-A177-3AD203B41FA5}">
                      <a16:colId xmlns:a16="http://schemas.microsoft.com/office/drawing/2014/main" xmlns="" val="3224678103"/>
                    </a:ext>
                  </a:extLst>
                </a:gridCol>
                <a:gridCol w="1474016">
                  <a:extLst>
                    <a:ext uri="{9D8B030D-6E8A-4147-A177-3AD203B41FA5}">
                      <a16:colId xmlns:a16="http://schemas.microsoft.com/office/drawing/2014/main" xmlns="" val="3969161790"/>
                    </a:ext>
                  </a:extLst>
                </a:gridCol>
                <a:gridCol w="1947158">
                  <a:extLst>
                    <a:ext uri="{9D8B030D-6E8A-4147-A177-3AD203B41FA5}">
                      <a16:colId xmlns:a16="http://schemas.microsoft.com/office/drawing/2014/main" xmlns="" val="1872875544"/>
                    </a:ext>
                  </a:extLst>
                </a:gridCol>
                <a:gridCol w="837096">
                  <a:extLst>
                    <a:ext uri="{9D8B030D-6E8A-4147-A177-3AD203B41FA5}">
                      <a16:colId xmlns:a16="http://schemas.microsoft.com/office/drawing/2014/main" xmlns="" val="2018024929"/>
                    </a:ext>
                  </a:extLst>
                </a:gridCol>
                <a:gridCol w="1182853">
                  <a:extLst>
                    <a:ext uri="{9D8B030D-6E8A-4147-A177-3AD203B41FA5}">
                      <a16:colId xmlns:a16="http://schemas.microsoft.com/office/drawing/2014/main" xmlns="" val="4134004674"/>
                    </a:ext>
                  </a:extLst>
                </a:gridCol>
                <a:gridCol w="909886">
                  <a:extLst>
                    <a:ext uri="{9D8B030D-6E8A-4147-A177-3AD203B41FA5}">
                      <a16:colId xmlns:a16="http://schemas.microsoft.com/office/drawing/2014/main" xmlns="" val="2669601264"/>
                    </a:ext>
                  </a:extLst>
                </a:gridCol>
                <a:gridCol w="909886">
                  <a:extLst>
                    <a:ext uri="{9D8B030D-6E8A-4147-A177-3AD203B41FA5}">
                      <a16:colId xmlns:a16="http://schemas.microsoft.com/office/drawing/2014/main" xmlns="" val="1447565382"/>
                    </a:ext>
                  </a:extLst>
                </a:gridCol>
                <a:gridCol w="909886">
                  <a:extLst>
                    <a:ext uri="{9D8B030D-6E8A-4147-A177-3AD203B41FA5}">
                      <a16:colId xmlns:a16="http://schemas.microsoft.com/office/drawing/2014/main" xmlns="" val="3520256355"/>
                    </a:ext>
                  </a:extLst>
                </a:gridCol>
                <a:gridCol w="473141">
                  <a:extLst>
                    <a:ext uri="{9D8B030D-6E8A-4147-A177-3AD203B41FA5}">
                      <a16:colId xmlns:a16="http://schemas.microsoft.com/office/drawing/2014/main" xmlns="" val="884282331"/>
                    </a:ext>
                  </a:extLst>
                </a:gridCol>
              </a:tblGrid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거래일시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적요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보낸분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받는분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송금메모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출금액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입금액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잔액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거래점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구분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3961083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2019.05.31 18:41:51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체크카드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커피빈코리아한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62,100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1,076,100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6112355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2019.05.31 18:32:48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체크카드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더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The)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스시하루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204,000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1,138,200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63569890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2019.05.27 23:14:19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인터넷출금이체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G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마켓최승주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35,700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1,342,200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KC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2945716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2019.05.27 15:18:49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체크카드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스타벅스커피코리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100,000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1,377,900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6143335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2019.05.26 18:52:37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체크카드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주식회사아성다이소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32,100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1,477,900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카드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2263696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2019.05.23 01:18:59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전자금융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암호동아리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1,500,000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1,510,000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하나은행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7927752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2019.04.05 11:37:06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현금입금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10,000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10,000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KC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 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16802950"/>
                  </a:ext>
                </a:extLst>
              </a:tr>
              <a:tr h="3166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433,900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1,510,000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　</a:t>
                      </a:r>
                    </a:p>
                  </a:txBody>
                  <a:tcPr marL="10918" marR="10918" marT="10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023313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970182" y="2284044"/>
            <a:ext cx="1936377" cy="9574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70182" y="1638585"/>
            <a:ext cx="1936377" cy="6239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3859" y="4404502"/>
            <a:ext cx="4452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5.26 </a:t>
            </a:r>
            <a:r>
              <a:rPr lang="ko-KR" altLang="en-US" sz="1200" smtClean="0"/>
              <a:t>학교 축제 부스 상품 </a:t>
            </a:r>
            <a:r>
              <a:rPr lang="en-US" altLang="ko-KR" sz="1200"/>
              <a:t>-</a:t>
            </a:r>
            <a:r>
              <a:rPr lang="en-US" altLang="ko-KR" sz="1200" smtClean="0"/>
              <a:t> </a:t>
            </a:r>
            <a:r>
              <a:rPr lang="ko-KR" altLang="en-US" sz="1200" smtClean="0"/>
              <a:t>전동 선품기 </a:t>
            </a:r>
            <a:r>
              <a:rPr lang="en-US" altLang="ko-KR" sz="1200" smtClean="0"/>
              <a:t>6</a:t>
            </a:r>
            <a:r>
              <a:rPr lang="ko-KR" altLang="en-US" sz="1200" smtClean="0"/>
              <a:t>대</a:t>
            </a:r>
            <a:endParaRPr lang="en-US" altLang="ko-KR" sz="120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5.27 </a:t>
            </a:r>
            <a:r>
              <a:rPr lang="ko-KR" altLang="en-US" sz="1200" smtClean="0"/>
              <a:t>학교 축제 부스 상품 </a:t>
            </a:r>
            <a:r>
              <a:rPr lang="en-US" altLang="ko-KR" sz="1200"/>
              <a:t>-</a:t>
            </a:r>
            <a:r>
              <a:rPr lang="en-US" altLang="ko-KR" sz="1200" smtClean="0"/>
              <a:t> </a:t>
            </a:r>
            <a:r>
              <a:rPr lang="ko-KR" altLang="en-US" sz="1200" smtClean="0"/>
              <a:t>스타벅스 키프트 카드 </a:t>
            </a:r>
            <a:r>
              <a:rPr lang="en-US" altLang="ko-KR" sz="1200" smtClean="0"/>
              <a:t>10</a:t>
            </a:r>
            <a:r>
              <a:rPr lang="ko-KR" altLang="en-US" sz="1200" smtClean="0"/>
              <a:t>개</a:t>
            </a:r>
            <a:endParaRPr lang="en-US" altLang="ko-KR" sz="120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5.27 </a:t>
            </a:r>
            <a:r>
              <a:rPr lang="ko-KR" altLang="en-US" sz="1200" smtClean="0"/>
              <a:t>학교 축제 부스 상품 </a:t>
            </a:r>
            <a:r>
              <a:rPr lang="en-US" altLang="ko-KR" sz="1200" smtClean="0"/>
              <a:t>– </a:t>
            </a:r>
            <a:r>
              <a:rPr lang="ko-KR" altLang="en-US" sz="1200" smtClean="0"/>
              <a:t>음료수 </a:t>
            </a:r>
            <a:r>
              <a:rPr lang="en-US" altLang="ko-KR" sz="1200" smtClean="0"/>
              <a:t>4</a:t>
            </a:r>
            <a:r>
              <a:rPr lang="ko-KR" altLang="en-US" sz="1200" smtClean="0"/>
              <a:t>상자</a:t>
            </a:r>
            <a:endParaRPr lang="en-US" altLang="ko-KR" sz="120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5.31 </a:t>
            </a:r>
            <a:r>
              <a:rPr lang="ko-KR" altLang="en-US" sz="1200" smtClean="0"/>
              <a:t>동아리 회식 비용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11082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예산 집행 보고 </a:t>
            </a:r>
            <a:r>
              <a:rPr lang="en-US" altLang="ko-KR" sz="3600" dirty="0" smtClean="0"/>
              <a:t>- 6</a:t>
            </a:r>
            <a:r>
              <a:rPr lang="ko-KR" altLang="en-US" sz="3600" dirty="0" smtClean="0"/>
              <a:t>월</a:t>
            </a:r>
            <a:endParaRPr lang="ko-KR" altLang="en-US" sz="36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33521"/>
              </p:ext>
            </p:extLst>
          </p:nvPr>
        </p:nvGraphicFramePr>
        <p:xfrm>
          <a:off x="742188" y="1293089"/>
          <a:ext cx="10789413" cy="3136104"/>
        </p:xfrm>
        <a:graphic>
          <a:graphicData uri="http://schemas.openxmlformats.org/drawingml/2006/table">
            <a:tbl>
              <a:tblPr/>
              <a:tblGrid>
                <a:gridCol w="1940613"/>
                <a:gridCol w="1540640"/>
                <a:gridCol w="2133192"/>
                <a:gridCol w="888830"/>
                <a:gridCol w="1244363"/>
                <a:gridCol w="711065"/>
                <a:gridCol w="987589"/>
                <a:gridCol w="809823"/>
                <a:gridCol w="533298"/>
              </a:tblGrid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거래일시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적요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보낸분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받는분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송금메모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출금액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입금액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잔액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2019.06.24 13:13:46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미고당바이팥고당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754,580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2019.06.24 00:21:53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카뱅윤재웅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120,000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800,080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2019.06.20 15:07:48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스타벅스커피코리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920,080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2019.06.20 15:02:48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씨유해운대팔레드시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29,020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930,080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2019.06.19 22:49:12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최승주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72,000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959,100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2019.06.04 12:18:53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스타벅스커피코리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1,031,100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2019.06.03 12:57:01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스타벅스커피코리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1,046,100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4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376,520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42187" y="4663569"/>
            <a:ext cx="445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6.3 </a:t>
            </a:r>
            <a:r>
              <a:rPr lang="ko-KR" altLang="en-US" sz="1200" dirty="0" smtClean="0"/>
              <a:t>양자 컴퓨터 및 양자 내성 암호 설명회 </a:t>
            </a:r>
            <a:r>
              <a:rPr lang="en-US" altLang="ko-KR" sz="1200" dirty="0" smtClean="0"/>
              <a:t>Q&amp;A </a:t>
            </a:r>
            <a:r>
              <a:rPr lang="ko-KR" altLang="en-US" sz="1200" dirty="0" smtClean="0"/>
              <a:t>상품 구매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6.4 </a:t>
            </a:r>
            <a:r>
              <a:rPr lang="ko-KR" altLang="en-US" sz="1200" dirty="0"/>
              <a:t>양자 컴퓨터 및 양자 내성 암호 설명회 </a:t>
            </a:r>
            <a:r>
              <a:rPr lang="en-US" altLang="ko-KR" sz="1200" dirty="0"/>
              <a:t>Q&amp;A </a:t>
            </a:r>
            <a:r>
              <a:rPr lang="ko-KR" altLang="en-US" sz="1200" dirty="0"/>
              <a:t>상품 </a:t>
            </a:r>
            <a:r>
              <a:rPr lang="ko-KR" altLang="en-US" sz="1200" dirty="0" smtClean="0"/>
              <a:t>구매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6.19 </a:t>
            </a:r>
            <a:r>
              <a:rPr lang="ko-KR" altLang="en-US" sz="1200" dirty="0" smtClean="0"/>
              <a:t>해운대 설문조사 포스터 출력 비용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6.20 </a:t>
            </a:r>
            <a:r>
              <a:rPr lang="ko-KR" altLang="en-US" sz="1200" dirty="0" smtClean="0"/>
              <a:t>해운대 설문조사 상품 비용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6.24 </a:t>
            </a:r>
            <a:r>
              <a:rPr lang="ko-KR" altLang="en-US" sz="1200" dirty="0" smtClean="0"/>
              <a:t>학회 참석 교통비 지원</a:t>
            </a:r>
            <a:r>
              <a:rPr lang="en-US" altLang="ko-KR" sz="1200" dirty="0" smtClean="0"/>
              <a:t>(KTX)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6.24 6</a:t>
            </a:r>
            <a:r>
              <a:rPr lang="ko-KR" altLang="en-US" sz="1200" dirty="0" smtClean="0"/>
              <a:t>월 정기 세미나 커피 지원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219575" y="2324099"/>
            <a:ext cx="2124075" cy="103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219575" y="3379132"/>
            <a:ext cx="2124075" cy="70384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1707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전체 활동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학교 축제 기간 암호 동아리 및 양자 컴퓨팅 동향 홍보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양자 내성 암호 설명회 개최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부산 해운대에서 양자 관련 설문 조사 실시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혜화역 마로니에 공원에서 양자 관련 설문 조사 실시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국가암호공모전 참가 </a:t>
            </a:r>
            <a:r>
              <a:rPr lang="en-US" altLang="ko-KR" sz="26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600" smtClean="0">
                <a:solidFill>
                  <a:schemeClr val="bg1">
                    <a:lumMod val="50000"/>
                  </a:schemeClr>
                </a:solidFill>
              </a:rPr>
              <a:t>논문</a:t>
            </a:r>
            <a:r>
              <a:rPr lang="en-US" altLang="ko-KR" sz="260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600" smtClean="0">
                <a:solidFill>
                  <a:schemeClr val="bg1">
                    <a:lumMod val="50000"/>
                  </a:schemeClr>
                </a:solidFill>
              </a:rPr>
              <a:t>문제 풀이</a:t>
            </a:r>
            <a:r>
              <a:rPr lang="en-US" altLang="ko-KR" sz="2600" smtClean="0">
                <a:solidFill>
                  <a:schemeClr val="bg1">
                    <a:lumMod val="50000"/>
                  </a:schemeClr>
                </a:solidFill>
              </a:rPr>
              <a:t>, UCC </a:t>
            </a:r>
            <a:r>
              <a:rPr lang="en-US" altLang="ko-KR" sz="260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2600" smtClean="0">
                <a:solidFill>
                  <a:schemeClr val="bg1">
                    <a:lumMod val="50000"/>
                  </a:schemeClr>
                </a:solidFill>
              </a:rPr>
              <a:t>팀 이정현</a:t>
            </a:r>
            <a:r>
              <a:rPr lang="en-US" altLang="ko-KR" sz="260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600" smtClean="0">
                <a:solidFill>
                  <a:schemeClr val="bg1">
                    <a:lumMod val="50000"/>
                  </a:schemeClr>
                </a:solidFill>
              </a:rPr>
              <a:t>양유진</a:t>
            </a:r>
            <a:r>
              <a:rPr lang="en-US" altLang="ko-KR" sz="260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600" smtClean="0">
                <a:solidFill>
                  <a:schemeClr val="bg1">
                    <a:lumMod val="50000"/>
                  </a:schemeClr>
                </a:solidFill>
              </a:rPr>
              <a:t> 최승주</a:t>
            </a:r>
            <a:r>
              <a:rPr lang="en-US" altLang="ko-KR" sz="26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워크샵 참여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학술대회 논문 제출 및 발표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고려대학교 양자 세미나 발표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 smtClean="0"/>
              <a:t>교육 자료 제작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블로그 포스팅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동아리 세미나 및 스터디</a:t>
            </a:r>
            <a:endParaRPr lang="en-US" altLang="ko-KR" smtClean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예산 집행 보고 </a:t>
            </a:r>
            <a:r>
              <a:rPr lang="en-US" altLang="ko-KR" sz="3600" dirty="0" smtClean="0"/>
              <a:t>- 7</a:t>
            </a:r>
            <a:r>
              <a:rPr lang="ko-KR" altLang="en-US" sz="3600" dirty="0" smtClean="0"/>
              <a:t>월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201" y="5086241"/>
            <a:ext cx="445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각각 </a:t>
            </a:r>
            <a:r>
              <a:rPr lang="ko-KR" altLang="en-US" sz="1200" dirty="0" err="1" smtClean="0"/>
              <a:t>스터디</a:t>
            </a:r>
            <a:r>
              <a:rPr lang="ko-KR" altLang="en-US" sz="1200" dirty="0" smtClean="0"/>
              <a:t> 팀 책 구매 비용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7.30 7</a:t>
            </a:r>
            <a:r>
              <a:rPr lang="ko-KR" altLang="en-US" sz="1200" dirty="0" smtClean="0"/>
              <a:t>월 정기 세미나 커피 값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7.30 </a:t>
            </a:r>
            <a:r>
              <a:rPr lang="ko-KR" altLang="en-US" sz="1200" dirty="0" smtClean="0"/>
              <a:t>학회 참석 포스터 출력 비용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19511"/>
              </p:ext>
            </p:extLst>
          </p:nvPr>
        </p:nvGraphicFramePr>
        <p:xfrm>
          <a:off x="525201" y="1148587"/>
          <a:ext cx="11141600" cy="3795552"/>
        </p:xfrm>
        <a:graphic>
          <a:graphicData uri="http://schemas.openxmlformats.org/drawingml/2006/table">
            <a:tbl>
              <a:tblPr/>
              <a:tblGrid>
                <a:gridCol w="2037528"/>
                <a:gridCol w="1617580"/>
                <a:gridCol w="2239727"/>
                <a:gridCol w="933219"/>
                <a:gridCol w="1306506"/>
                <a:gridCol w="746575"/>
                <a:gridCol w="850267"/>
                <a:gridCol w="850267"/>
                <a:gridCol w="559931"/>
              </a:tblGrid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거래일시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적요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보낸분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받는분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송금메모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출금액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입금액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잔액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구분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2019.07.30 15:53:24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DigitalPublishing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14,000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93,080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2019.07.30 15:09:15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미고당바이팥고당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50,000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107,080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2019.07.16 10:26:13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카뱅이승재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60,000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157,080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2019.07.16 10:25:25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장원준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60,000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217,080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2019.07.16 10:24:31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신한임지우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60,000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277,080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14:25:03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농협정진우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19,800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337,080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14:24:11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안성민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19,800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356,880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11:14:23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카뱅김정민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13,500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376,680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11:12:04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카뱅김은혜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27,000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390,180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10:50:13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카뱅이승재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417,180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10:33:04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카뱅신서영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447,180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2019.07.04 10:29:41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하나임현빈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27,000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462,180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22:48:58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케이양유진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489,180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22:34:28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윤재웅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15,300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534,180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22:33:44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임세진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15,300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549,480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22:32:58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기업이정현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22,500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564,780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18:17:55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신한주상우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29,000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587,280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18:17:00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윤상열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29,000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616,280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18:15:39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기업최현우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29,000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645,280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2019.07.02 18:14:32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이영훈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29,000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674,280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2019.07.01 22:18:37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기업심민주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24,300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703,280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2019.07.01 11:54:45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엄시우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27,000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727,580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합계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661,500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241" marR="8241" marT="82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예산 집행 보고 </a:t>
            </a:r>
            <a:r>
              <a:rPr lang="en-US" altLang="ko-KR" sz="3600" dirty="0" smtClean="0"/>
              <a:t>- 8</a:t>
            </a:r>
            <a:r>
              <a:rPr lang="ko-KR" altLang="en-US" sz="3600" dirty="0" smtClean="0"/>
              <a:t>월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201" y="4255244"/>
            <a:ext cx="5252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8.1 </a:t>
            </a:r>
            <a:r>
              <a:rPr lang="ko-KR" altLang="en-US" sz="1200" dirty="0" err="1" smtClean="0"/>
              <a:t>혜화역</a:t>
            </a:r>
            <a:r>
              <a:rPr lang="ko-KR" altLang="en-US" sz="1200" dirty="0" smtClean="0"/>
              <a:t> 설문조사 참여 커피 값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8.1 </a:t>
            </a:r>
            <a:r>
              <a:rPr lang="ko-KR" altLang="en-US" sz="1200" dirty="0" err="1" smtClean="0"/>
              <a:t>혜화역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설문조사 참여 커피 값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8.6 </a:t>
            </a:r>
            <a:r>
              <a:rPr lang="ko-KR" altLang="en-US" sz="1200" dirty="0" smtClean="0"/>
              <a:t>하반기 동아리 지원금 입금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8.8 7</a:t>
            </a:r>
            <a:r>
              <a:rPr lang="ko-KR" altLang="en-US" sz="1200" dirty="0" smtClean="0"/>
              <a:t>월 회식 비용</a:t>
            </a:r>
            <a:r>
              <a:rPr lang="en-US" altLang="ko-KR" sz="1200" dirty="0" smtClean="0"/>
              <a:t>(384,000</a:t>
            </a:r>
            <a:r>
              <a:rPr lang="ko-KR" altLang="en-US" sz="1200" dirty="0" smtClean="0"/>
              <a:t>원</a:t>
            </a:r>
            <a:r>
              <a:rPr lang="en-US" altLang="ko-KR" sz="1200" dirty="0" smtClean="0"/>
              <a:t> -&gt; </a:t>
            </a:r>
            <a:r>
              <a:rPr lang="ko-KR" altLang="en-US" sz="1200" dirty="0" smtClean="0"/>
              <a:t>자비로 </a:t>
            </a:r>
            <a:r>
              <a:rPr lang="en-US" altLang="ko-KR" sz="1200" dirty="0" smtClean="0"/>
              <a:t>84,000</a:t>
            </a:r>
            <a:r>
              <a:rPr lang="ko-KR" altLang="en-US" sz="1200" dirty="0" smtClean="0"/>
              <a:t>원 지불 </a:t>
            </a:r>
            <a:r>
              <a:rPr lang="en-US" altLang="ko-KR" sz="1200" dirty="0" smtClean="0"/>
              <a:t>= 300,000</a:t>
            </a:r>
            <a:r>
              <a:rPr lang="ko-KR" altLang="en-US" sz="1200" dirty="0" smtClean="0"/>
              <a:t>원 송금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76739"/>
              </p:ext>
            </p:extLst>
          </p:nvPr>
        </p:nvGraphicFramePr>
        <p:xfrm>
          <a:off x="637954" y="1307802"/>
          <a:ext cx="10951534" cy="2604980"/>
        </p:xfrm>
        <a:graphic>
          <a:graphicData uri="http://schemas.openxmlformats.org/drawingml/2006/table">
            <a:tbl>
              <a:tblPr/>
              <a:tblGrid>
                <a:gridCol w="1923124"/>
                <a:gridCol w="1526756"/>
                <a:gridCol w="1923124"/>
                <a:gridCol w="880819"/>
                <a:gridCol w="1233148"/>
                <a:gridCol w="978690"/>
                <a:gridCol w="978690"/>
                <a:gridCol w="978690"/>
                <a:gridCol w="528493"/>
              </a:tblGrid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거래일시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적요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보낸분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받는분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송금메모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출금액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입금액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잔액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2019.08.10 03:55:37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결산이자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이자세금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:20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1,279,711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2019.08.08 22:27:37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최승주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1,279,580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2019.08.06 22:27:28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전자금융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암호동아리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1,500,000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1,579,580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하나은행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2019.08.01 11:40:12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세븐일레븐마로니에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7,500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79,580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2019.08.01 10:59:14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GS25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서초제일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87,080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313,500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1,500,131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3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예산 집행 보고 </a:t>
            </a:r>
            <a:r>
              <a:rPr lang="en-US" altLang="ko-KR" sz="3600" dirty="0" smtClean="0"/>
              <a:t>- 9</a:t>
            </a:r>
            <a:r>
              <a:rPr lang="ko-KR" altLang="en-US" sz="3600" dirty="0" smtClean="0"/>
              <a:t>월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201" y="3309395"/>
            <a:ext cx="525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9.4 8</a:t>
            </a:r>
            <a:r>
              <a:rPr lang="ko-KR" altLang="en-US" sz="1200" dirty="0" smtClean="0"/>
              <a:t>월 정기 세미나 커피 값 지원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일정 문제로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월로 늦춰짐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9.4 8</a:t>
            </a:r>
            <a:r>
              <a:rPr lang="ko-KR" altLang="en-US" sz="1200" dirty="0" smtClean="0"/>
              <a:t>월 동아리 회식</a:t>
            </a:r>
            <a:endParaRPr lang="en-US" altLang="ko-KR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2821"/>
              </p:ext>
            </p:extLst>
          </p:nvPr>
        </p:nvGraphicFramePr>
        <p:xfrm>
          <a:off x="555151" y="1309254"/>
          <a:ext cx="10723417" cy="1797628"/>
        </p:xfrm>
        <a:graphic>
          <a:graphicData uri="http://schemas.openxmlformats.org/drawingml/2006/table">
            <a:tbl>
              <a:tblPr/>
              <a:tblGrid>
                <a:gridCol w="2032949"/>
                <a:gridCol w="1034580"/>
                <a:gridCol w="2234691"/>
                <a:gridCol w="931121"/>
                <a:gridCol w="1303570"/>
                <a:gridCol w="744896"/>
                <a:gridCol w="1034580"/>
                <a:gridCol w="848356"/>
                <a:gridCol w="558674"/>
              </a:tblGrid>
              <a:tr h="449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거래일시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적요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보낸분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받는분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송금메모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출금액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입금액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잔액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  <a:tr h="4494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2019.09.04 20:51:12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무한리필고기굼터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186,000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1,051,611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4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2019.09.04 16:14:01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미고당바이팥고당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42,100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1,237,611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228,100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5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예산 집행 보고 </a:t>
            </a:r>
            <a:r>
              <a:rPr lang="en-US" altLang="ko-KR" sz="3600" dirty="0" smtClean="0"/>
              <a:t>- 10</a:t>
            </a:r>
            <a:r>
              <a:rPr lang="ko-KR" altLang="en-US" sz="3600" dirty="0" smtClean="0"/>
              <a:t>월</a:t>
            </a:r>
            <a:endParaRPr lang="ko-KR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201" y="5604946"/>
            <a:ext cx="525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하반기 </a:t>
            </a:r>
            <a:r>
              <a:rPr lang="ko-KR" altLang="en-US" sz="1200" dirty="0" err="1" smtClean="0"/>
              <a:t>스터디</a:t>
            </a:r>
            <a:r>
              <a:rPr lang="ko-KR" altLang="en-US" sz="1200" dirty="0" smtClean="0"/>
              <a:t> 책 구매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10.15 10</a:t>
            </a:r>
            <a:r>
              <a:rPr lang="ko-KR" altLang="en-US" sz="1200" dirty="0" smtClean="0"/>
              <a:t>월 회식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99984"/>
              </p:ext>
            </p:extLst>
          </p:nvPr>
        </p:nvGraphicFramePr>
        <p:xfrm>
          <a:off x="622420" y="1233668"/>
          <a:ext cx="10309849" cy="4351336"/>
        </p:xfrm>
        <a:graphic>
          <a:graphicData uri="http://schemas.openxmlformats.org/drawingml/2006/table">
            <a:tbl>
              <a:tblPr/>
              <a:tblGrid>
                <a:gridCol w="1999886"/>
                <a:gridCol w="1587696"/>
                <a:gridCol w="1389233"/>
                <a:gridCol w="915980"/>
                <a:gridCol w="1282370"/>
                <a:gridCol w="732784"/>
                <a:gridCol w="1017754"/>
                <a:gridCol w="834558"/>
                <a:gridCol w="549588"/>
              </a:tblGrid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거래일시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적요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보낸분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받는분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송금메모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출금액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입금액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잔액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거래점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구분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2019.10.23 19:44:58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하나임현빈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40,000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2019.10.23 19:41:00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신한주상우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51,000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40,611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2019.10.23 19:36:54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하나김경호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51,000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91,611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2019.10.23 10:25:48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기업최현우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142,611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2019.10.23 10:25:01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안성민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187,611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2019.10.23 10:24:03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카뱅이승재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232,611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2019.10.22 19:32:57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임세진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277,611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2019.10.22 16:02:51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카뱅이기정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322,611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2019.10.22 15:55:52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카뱅심민주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367,611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2019.10.22 15:54:53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카뱅김정민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51,000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412,611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2019.10.22 15:19:02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케이양유진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463,611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2019.10.22 15:17:58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기업최정은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508,611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2019.10.20 21:46:51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기업이정현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553,611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2019.10.20 21:40:20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농협정진우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598,611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2019.10.15 19:59:38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체크카드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램브로양꼬치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180,000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643,611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카드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2019.10.07 12:55:50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카뱅이기정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22,000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823,611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2019.10.05 22:33:00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신한선지민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845,611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2019.10.05 22:28:45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카뱅윤재웅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51,000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935,611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2019.10.05 22:27:41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엄시우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45,000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986,611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2019.10.05 22:06:16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인터넷출금이체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케이양유진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20,000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1,031,611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KC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점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 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합계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1,051,000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　</a:t>
                      </a:r>
                    </a:p>
                  </a:txBody>
                  <a:tcPr marL="8990" marR="8990" marT="89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F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410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6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6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410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ko-KR" altLang="en-US" sz="6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0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27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mtClean="0"/>
              <a:t>중간 보고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학교 축제 기간 암호 동아리 및 양자 컴퓨팅 동향 홍보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양자 내성 암호 설명회 개최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부산 해운대에서 양자 관련 설문 조사 실시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워크샵 참석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동아리 세미나 및 스터디</a:t>
            </a:r>
            <a:endParaRPr lang="en-US" altLang="ko-KR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97429"/>
            <a:ext cx="10515600" cy="5097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smtClean="0"/>
              <a:t>추가 활동</a:t>
            </a:r>
            <a:r>
              <a:rPr lang="en-US" altLang="ko-KR" sz="2400" smtClean="0"/>
              <a:t>(</a:t>
            </a:r>
            <a:r>
              <a:rPr lang="ko-KR" altLang="en-US" sz="2400" smtClean="0"/>
              <a:t>최종</a:t>
            </a:r>
            <a:r>
              <a:rPr lang="en-US" altLang="ko-KR" sz="2400" smtClean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400" smtClean="0"/>
              <a:t>혜화역 </a:t>
            </a:r>
            <a:r>
              <a:rPr lang="ko-KR" altLang="en-US" sz="2400"/>
              <a:t>마로니에 공원에서 양자 관련 설문 조사 실시</a:t>
            </a:r>
            <a:endParaRPr lang="en-US" altLang="ko-KR" sz="2400"/>
          </a:p>
          <a:p>
            <a:pPr>
              <a:lnSpc>
                <a:spcPct val="120000"/>
              </a:lnSpc>
            </a:pPr>
            <a:r>
              <a:rPr lang="ko-KR" altLang="en-US" sz="2400"/>
              <a:t>국가암호공모전 </a:t>
            </a:r>
            <a:r>
              <a:rPr lang="en-US" altLang="ko-KR" sz="2400" smtClean="0"/>
              <a:t>(</a:t>
            </a:r>
            <a:r>
              <a:rPr lang="ko-KR" altLang="en-US" sz="2400" smtClean="0"/>
              <a:t>논문</a:t>
            </a:r>
            <a:r>
              <a:rPr lang="en-US" altLang="ko-KR" sz="2400" smtClean="0"/>
              <a:t>, </a:t>
            </a:r>
            <a:r>
              <a:rPr lang="ko-KR" altLang="en-US" sz="2400" smtClean="0"/>
              <a:t>문제 풀이</a:t>
            </a:r>
            <a:r>
              <a:rPr lang="en-US" altLang="ko-KR" sz="2400" smtClean="0"/>
              <a:t>, UCC 3</a:t>
            </a:r>
            <a:r>
              <a:rPr lang="ko-KR" altLang="en-US" sz="2400"/>
              <a:t>팀 이정현</a:t>
            </a:r>
            <a:r>
              <a:rPr lang="en-US" altLang="ko-KR" sz="2400"/>
              <a:t>, </a:t>
            </a:r>
            <a:r>
              <a:rPr lang="ko-KR" altLang="en-US" sz="2400"/>
              <a:t>양유진</a:t>
            </a:r>
            <a:r>
              <a:rPr lang="en-US" altLang="ko-KR" sz="2400"/>
              <a:t>, </a:t>
            </a:r>
            <a:r>
              <a:rPr lang="ko-KR" altLang="en-US" sz="2400"/>
              <a:t> 최승주</a:t>
            </a:r>
            <a:r>
              <a:rPr lang="en-US" altLang="ko-KR" sz="2400"/>
              <a:t>)</a:t>
            </a:r>
            <a:r>
              <a:rPr lang="ko-KR" altLang="en-US" sz="2400"/>
              <a:t>출시</a:t>
            </a:r>
            <a:endParaRPr lang="en-US" altLang="ko-KR" sz="2400"/>
          </a:p>
          <a:p>
            <a:pPr>
              <a:lnSpc>
                <a:spcPct val="120000"/>
              </a:lnSpc>
            </a:pPr>
            <a:r>
              <a:rPr lang="ko-KR" altLang="en-US" sz="2400"/>
              <a:t>워크샵 참여</a:t>
            </a:r>
            <a:endParaRPr lang="en-US" altLang="ko-KR" sz="2400"/>
          </a:p>
          <a:p>
            <a:pPr>
              <a:lnSpc>
                <a:spcPct val="120000"/>
              </a:lnSpc>
            </a:pPr>
            <a:r>
              <a:rPr lang="ko-KR" altLang="en-US" sz="2400"/>
              <a:t>학술대회 논문 제출 및 발표</a:t>
            </a:r>
            <a:endParaRPr lang="en-US" altLang="ko-KR" sz="2400"/>
          </a:p>
          <a:p>
            <a:pPr>
              <a:lnSpc>
                <a:spcPct val="120000"/>
              </a:lnSpc>
            </a:pPr>
            <a:r>
              <a:rPr lang="ko-KR" altLang="en-US" sz="2400"/>
              <a:t>고려대학교 양자 세미나 </a:t>
            </a:r>
            <a:r>
              <a:rPr lang="ko-KR" altLang="en-US" sz="2400" smtClean="0"/>
              <a:t>발표</a:t>
            </a:r>
            <a:endParaRPr lang="en-US" altLang="ko-KR" sz="2400" smtClean="0"/>
          </a:p>
          <a:p>
            <a:pPr>
              <a:lnSpc>
                <a:spcPct val="120000"/>
              </a:lnSpc>
            </a:pPr>
            <a:r>
              <a:rPr lang="ko-KR" altLang="en-US" sz="2400" smtClean="0"/>
              <a:t>교육 자료 제작</a:t>
            </a:r>
            <a:endParaRPr lang="en-US" altLang="ko-KR" sz="2400" smtClean="0"/>
          </a:p>
          <a:p>
            <a:pPr>
              <a:lnSpc>
                <a:spcPct val="120000"/>
              </a:lnSpc>
            </a:pPr>
            <a:r>
              <a:rPr lang="ko-KR" altLang="en-US" sz="2400" smtClean="0"/>
              <a:t>블로그 포스팅</a:t>
            </a:r>
            <a:endParaRPr lang="en-US" altLang="ko-KR" sz="2400" smtClean="0"/>
          </a:p>
          <a:p>
            <a:pPr>
              <a:lnSpc>
                <a:spcPct val="120000"/>
              </a:lnSpc>
            </a:pPr>
            <a:r>
              <a:rPr lang="ko-KR" altLang="en-US" sz="2400" smtClean="0"/>
              <a:t>동아리 세미나 및 스터디</a:t>
            </a:r>
            <a:endParaRPr lang="en-US" altLang="ko-KR" sz="240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5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학교 </a:t>
            </a:r>
            <a:r>
              <a:rPr lang="ko-KR" altLang="en-US" sz="2400"/>
              <a:t>축제 기간 암호 동아리 및 양자 컴퓨팅 동향 </a:t>
            </a:r>
            <a:r>
              <a:rPr lang="ko-KR" altLang="en-US" sz="2400" smtClean="0"/>
              <a:t>홍보</a:t>
            </a:r>
            <a:endParaRPr lang="en-US" altLang="ko-KR" sz="2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6" y="1858367"/>
            <a:ext cx="5408424" cy="4056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858365"/>
            <a:ext cx="5408427" cy="405632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/>
              <a:t>양자 내성 암호 설명회 개최</a:t>
            </a:r>
            <a:endParaRPr lang="en-US" altLang="ko-KR" sz="2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11" y="1818534"/>
            <a:ext cx="5472588" cy="41044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1" y="1811184"/>
            <a:ext cx="5474786" cy="4111792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5201" y="1208314"/>
            <a:ext cx="10828599" cy="46057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mtClean="0"/>
              <a:t>해운대 양자 관련 설문 조사 실시</a:t>
            </a:r>
            <a:endParaRPr lang="en-US" altLang="ko-KR" sz="240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2187" y="252298"/>
            <a:ext cx="10515600" cy="729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/>
              <a:t>동아리 활동</a:t>
            </a:r>
            <a:endParaRPr lang="ko-KR" altLang="en-US" sz="3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5201" y="259309"/>
            <a:ext cx="11141598" cy="722332"/>
          </a:xfrm>
          <a:prstGeom prst="roundRect">
            <a:avLst/>
          </a:prstGeom>
          <a:noFill/>
          <a:ln w="28575">
            <a:solidFill>
              <a:srgbClr val="1F1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90413" y="2068434"/>
            <a:ext cx="10811174" cy="3603023"/>
            <a:chOff x="-452590" y="1951900"/>
            <a:chExt cx="12515886" cy="41711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78" y="1962530"/>
              <a:ext cx="4160520" cy="41605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146" y="1951900"/>
              <a:ext cx="4171150" cy="41711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2590" y="1962530"/>
              <a:ext cx="4160520" cy="4160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4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</TotalTime>
  <Words>1165</Words>
  <Application>Microsoft Office PowerPoint</Application>
  <PresentationFormat>사용자 지정</PresentationFormat>
  <Paragraphs>835</Paragraphs>
  <Slides>45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Theme</vt:lpstr>
      <vt:lpstr>암호 동아리 최종 발표</vt:lpstr>
      <vt:lpstr>Contents</vt:lpstr>
      <vt:lpstr>동아리 활동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활동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예산 집행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감사합니다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컨트랙트를 활용한 신뢰받는 주유소 시스템</dc:title>
  <dc:creator>최승주</dc:creator>
  <cp:lastModifiedBy>Owner</cp:lastModifiedBy>
  <cp:revision>287</cp:revision>
  <dcterms:created xsi:type="dcterms:W3CDTF">2019-06-13T06:54:24Z</dcterms:created>
  <dcterms:modified xsi:type="dcterms:W3CDTF">2019-10-23T12:35:16Z</dcterms:modified>
</cp:coreProperties>
</file>